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2"/>
  </p:notesMasterIdLst>
  <p:sldIdLst>
    <p:sldId id="273" r:id="rId2"/>
    <p:sldId id="274" r:id="rId3"/>
    <p:sldId id="305" r:id="rId4"/>
    <p:sldId id="306" r:id="rId5"/>
    <p:sldId id="275" r:id="rId6"/>
    <p:sldId id="336" r:id="rId7"/>
    <p:sldId id="316" r:id="rId8"/>
    <p:sldId id="292" r:id="rId9"/>
    <p:sldId id="342" r:id="rId10"/>
    <p:sldId id="348" r:id="rId11"/>
    <p:sldId id="276" r:id="rId12"/>
    <p:sldId id="302" r:id="rId13"/>
    <p:sldId id="278" r:id="rId14"/>
    <p:sldId id="279" r:id="rId15"/>
    <p:sldId id="349" r:id="rId16"/>
    <p:sldId id="280" r:id="rId17"/>
    <p:sldId id="339" r:id="rId18"/>
    <p:sldId id="281" r:id="rId19"/>
    <p:sldId id="282" r:id="rId20"/>
    <p:sldId id="343" r:id="rId21"/>
    <p:sldId id="341" r:id="rId22"/>
    <p:sldId id="330" r:id="rId23"/>
    <p:sldId id="283" r:id="rId24"/>
    <p:sldId id="298" r:id="rId25"/>
    <p:sldId id="285" r:id="rId26"/>
    <p:sldId id="299" r:id="rId27"/>
    <p:sldId id="286" r:id="rId28"/>
    <p:sldId id="287" r:id="rId29"/>
    <p:sldId id="291" r:id="rId30"/>
    <p:sldId id="304" r:id="rId3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بدون عنوان" id="{3AF40BEB-E201-4098-AA51-79F2ECA3FF83}">
          <p14:sldIdLst>
            <p14:sldId id="273"/>
            <p14:sldId id="274"/>
            <p14:sldId id="305"/>
            <p14:sldId id="306"/>
            <p14:sldId id="275"/>
            <p14:sldId id="336"/>
            <p14:sldId id="316"/>
            <p14:sldId id="292"/>
            <p14:sldId id="342"/>
            <p14:sldId id="348"/>
            <p14:sldId id="276"/>
            <p14:sldId id="302"/>
            <p14:sldId id="278"/>
            <p14:sldId id="279"/>
            <p14:sldId id="349"/>
            <p14:sldId id="280"/>
            <p14:sldId id="339"/>
            <p14:sldId id="281"/>
            <p14:sldId id="282"/>
            <p14:sldId id="343"/>
            <p14:sldId id="341"/>
            <p14:sldId id="330"/>
            <p14:sldId id="283"/>
            <p14:sldId id="298"/>
            <p14:sldId id="285"/>
            <p14:sldId id="299"/>
            <p14:sldId id="286"/>
            <p14:sldId id="287"/>
            <p14:sldId id="291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33" autoAdjust="0"/>
    <p:restoredTop sz="94629" autoAdjust="0"/>
  </p:normalViewPr>
  <p:slideViewPr>
    <p:cSldViewPr>
      <p:cViewPr varScale="1">
        <p:scale>
          <a:sx n="64" d="100"/>
          <a:sy n="64" d="100"/>
        </p:scale>
        <p:origin x="102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4A3AD3E-CF1C-45DD-A461-337621287589}" type="datetimeFigureOut">
              <a:rPr lang="ar-IQ" smtClean="0"/>
              <a:pPr/>
              <a:t>30/03/1445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CDB441B-D1F3-4CB3-843F-EDF5F7C0C8CF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AC8B-B8F2-40E9-BBAA-6B1888DCF98B}" type="datetimeFigureOut">
              <a:rPr lang="ar-IQ" smtClean="0"/>
              <a:pPr/>
              <a:t>30/03/1445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5E87-5C6F-4BCD-81A2-D6DD5A327179}" type="slidenum">
              <a:rPr lang="ar-IQ" smtClean="0"/>
              <a:pPr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9384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AC8B-B8F2-40E9-BBAA-6B1888DCF98B}" type="datetimeFigureOut">
              <a:rPr lang="ar-IQ" smtClean="0"/>
              <a:pPr/>
              <a:t>30/03/1445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5E87-5C6F-4BCD-81A2-D6DD5A327179}" type="slidenum">
              <a:rPr lang="ar-IQ" smtClean="0"/>
              <a:pPr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8097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AC8B-B8F2-40E9-BBAA-6B1888DCF98B}" type="datetimeFigureOut">
              <a:rPr lang="ar-IQ" smtClean="0"/>
              <a:pPr/>
              <a:t>30/03/1445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5E87-5C6F-4BCD-81A2-D6DD5A327179}" type="slidenum">
              <a:rPr lang="ar-IQ" smtClean="0"/>
              <a:pPr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9977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AC8B-B8F2-40E9-BBAA-6B1888DCF98B}" type="datetimeFigureOut">
              <a:rPr lang="ar-IQ" smtClean="0"/>
              <a:pPr/>
              <a:t>30/03/1445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5E87-5C6F-4BCD-81A2-D6DD5A327179}" type="slidenum">
              <a:rPr lang="ar-IQ" smtClean="0"/>
              <a:pPr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4131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AC8B-B8F2-40E9-BBAA-6B1888DCF98B}" type="datetimeFigureOut">
              <a:rPr lang="ar-IQ" smtClean="0"/>
              <a:pPr/>
              <a:t>30/03/1445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5E87-5C6F-4BCD-81A2-D6DD5A327179}" type="slidenum">
              <a:rPr lang="ar-IQ" smtClean="0"/>
              <a:pPr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8458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AC8B-B8F2-40E9-BBAA-6B1888DCF98B}" type="datetimeFigureOut">
              <a:rPr lang="ar-IQ" smtClean="0"/>
              <a:pPr/>
              <a:t>30/03/1445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5E87-5C6F-4BCD-81A2-D6DD5A327179}" type="slidenum">
              <a:rPr lang="ar-IQ" smtClean="0"/>
              <a:pPr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4927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AC8B-B8F2-40E9-BBAA-6B1888DCF98B}" type="datetimeFigureOut">
              <a:rPr lang="ar-IQ" smtClean="0"/>
              <a:pPr/>
              <a:t>30/03/1445</a:t>
            </a:fld>
            <a:endParaRPr lang="ar-IQ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5E87-5C6F-4BCD-81A2-D6DD5A327179}" type="slidenum">
              <a:rPr lang="ar-IQ" smtClean="0"/>
              <a:pPr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50059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AC8B-B8F2-40E9-BBAA-6B1888DCF98B}" type="datetimeFigureOut">
              <a:rPr lang="ar-IQ" smtClean="0"/>
              <a:pPr/>
              <a:t>30/03/1445</a:t>
            </a:fld>
            <a:endParaRPr lang="ar-IQ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5E87-5C6F-4BCD-81A2-D6DD5A327179}" type="slidenum">
              <a:rPr lang="ar-IQ" smtClean="0"/>
              <a:pPr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56620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AC8B-B8F2-40E9-BBAA-6B1888DCF98B}" type="datetimeFigureOut">
              <a:rPr lang="ar-IQ" smtClean="0"/>
              <a:pPr/>
              <a:t>30/03/1445</a:t>
            </a:fld>
            <a:endParaRPr lang="ar-IQ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5E87-5C6F-4BCD-81A2-D6DD5A327179}" type="slidenum">
              <a:rPr lang="ar-IQ" smtClean="0"/>
              <a:pPr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38615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AC8B-B8F2-40E9-BBAA-6B1888DCF98B}" type="datetimeFigureOut">
              <a:rPr lang="ar-IQ" smtClean="0"/>
              <a:pPr/>
              <a:t>30/03/1445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5E87-5C6F-4BCD-81A2-D6DD5A327179}" type="slidenum">
              <a:rPr lang="ar-IQ" smtClean="0"/>
              <a:pPr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5947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AC8B-B8F2-40E9-BBAA-6B1888DCF98B}" type="datetimeFigureOut">
              <a:rPr lang="ar-IQ" smtClean="0"/>
              <a:pPr/>
              <a:t>30/03/1445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5E87-5C6F-4BCD-81A2-D6DD5A327179}" type="slidenum">
              <a:rPr lang="ar-IQ" smtClean="0"/>
              <a:pPr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2363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FAC8B-B8F2-40E9-BBAA-6B1888DCF98B}" type="datetimeFigureOut">
              <a:rPr lang="ar-IQ" smtClean="0"/>
              <a:pPr/>
              <a:t>30/03/1445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A5E87-5C6F-4BCD-81A2-D6DD5A327179}" type="slidenum">
              <a:rPr lang="ar-IQ" smtClean="0"/>
              <a:pPr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7979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3212976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>
                <a:solidFill>
                  <a:srgbClr val="FF0000"/>
                </a:solidFill>
              </a:rPr>
              <a:t>Sympatholytic</a:t>
            </a:r>
            <a:r>
              <a:rPr lang="en-US" b="1" dirty="0" smtClean="0">
                <a:solidFill>
                  <a:srgbClr val="FF0000"/>
                </a:solidFill>
              </a:rPr>
              <a:t> drugs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Adrenergic Antagonists</a:t>
            </a:r>
            <a:r>
              <a:rPr lang="en-US" dirty="0"/>
              <a:t/>
            </a:r>
            <a:br>
              <a:rPr lang="en-US" dirty="0"/>
            </a:br>
            <a:r>
              <a:rPr lang="en-US" sz="3600" b="1" dirty="0"/>
              <a:t>Occupy adrenoceptors </a:t>
            </a:r>
            <a:r>
              <a:rPr lang="en-US" sz="3600" b="1" dirty="0" smtClean="0"/>
              <a:t>competitively compete with </a:t>
            </a:r>
            <a:r>
              <a:rPr lang="en-US" sz="3600" b="1" dirty="0"/>
              <a:t>adrenaline and NA</a:t>
            </a:r>
            <a:r>
              <a:rPr lang="en-US" sz="3600" b="1" dirty="0" smtClean="0"/>
              <a:t>.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3212976"/>
            <a:ext cx="8892480" cy="3312368"/>
          </a:xfrm>
        </p:spPr>
        <p:txBody>
          <a:bodyPr>
            <a:noAutofit/>
          </a:bodyPr>
          <a:lstStyle/>
          <a:p>
            <a:pPr marL="0" indent="0" algn="ctr" rtl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Alpha-blocking drugs</a:t>
            </a:r>
          </a:p>
          <a:p>
            <a:pPr marL="514350" indent="-514350" algn="l" rtl="0">
              <a:buAutoNum type="alphaUcPeriod"/>
            </a:pPr>
            <a:r>
              <a:rPr lang="en-US" sz="3600" b="1" dirty="0" smtClean="0"/>
              <a:t>Selective alpha 1 blockers</a:t>
            </a:r>
          </a:p>
          <a:p>
            <a:pPr marL="0" indent="0" algn="l" rtl="0">
              <a:buNone/>
            </a:pPr>
            <a:r>
              <a:rPr lang="en-US" sz="3600" b="1" dirty="0" smtClean="0"/>
              <a:t>Used for HT( usually not alone) and for benign prostatic hypertrophy (BPH)</a:t>
            </a:r>
          </a:p>
        </p:txBody>
      </p:sp>
    </p:spTree>
    <p:extLst>
      <p:ext uri="{BB962C8B-B14F-4D97-AF65-F5344CB8AC3E}">
        <p14:creationId xmlns:p14="http://schemas.microsoft.com/office/powerpoint/2010/main" val="22229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/>
              <a:t>MCQ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45 years old </a:t>
            </a:r>
            <a:r>
              <a:rPr lang="en-US" b="1" dirty="0" smtClean="0"/>
              <a:t>hypertensive patient</a:t>
            </a:r>
            <a:r>
              <a:rPr lang="en-US" b="1" dirty="0" smtClean="0"/>
              <a:t> is well controlled on an unknown drug</a:t>
            </a:r>
            <a:r>
              <a:rPr lang="en-US" b="1" dirty="0" smtClean="0"/>
              <a:t>. </a:t>
            </a:r>
            <a:r>
              <a:rPr lang="en-US" b="1" dirty="0" smtClean="0"/>
              <a:t>The patient received adrenaline for severe attack of asthma. Then he developed hypotension. </a:t>
            </a:r>
            <a:r>
              <a:rPr lang="en-US" b="1" dirty="0" smtClean="0"/>
              <a:t>The most likely unknown drug is:</a:t>
            </a:r>
            <a:endParaRPr lang="en-US" b="1" dirty="0" smtClean="0"/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smtClean="0"/>
              <a:t>ß blocker</a:t>
            </a:r>
            <a:endParaRPr lang="en-US" b="1" dirty="0"/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smtClean="0"/>
              <a:t>ß agonist</a:t>
            </a:r>
            <a:endParaRPr lang="en-US" b="1" dirty="0"/>
          </a:p>
          <a:p>
            <a:pPr marL="514350" indent="-514350" algn="l" rtl="0">
              <a:buFont typeface="+mj-lt"/>
              <a:buAutoNum type="alphaUcPeriod"/>
            </a:pPr>
            <a:r>
              <a:rPr lang="el-GR" b="1" dirty="0"/>
              <a:t>α </a:t>
            </a:r>
            <a:r>
              <a:rPr lang="en-US" b="1" dirty="0" smtClean="0"/>
              <a:t>agonist 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l-GR" b="1" dirty="0" smtClean="0"/>
              <a:t>α</a:t>
            </a:r>
            <a:r>
              <a:rPr lang="en-US" b="1" dirty="0" smtClean="0"/>
              <a:t> blocker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358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77281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Beta adrenergic antagonists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>
                <a:solidFill>
                  <a:srgbClr val="FF0000"/>
                </a:solidFill>
              </a:rPr>
              <a:t>Beta-blockers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8280920" cy="4824536"/>
          </a:xfrm>
        </p:spPr>
        <p:txBody>
          <a:bodyPr>
            <a:norm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</a:rPr>
              <a:t>B</a:t>
            </a:r>
            <a:r>
              <a:rPr lang="en-US" sz="3600" b="1" dirty="0" smtClean="0">
                <a:solidFill>
                  <a:schemeClr val="tx1"/>
                </a:solidFill>
              </a:rPr>
              <a:t>lock </a:t>
            </a:r>
            <a:r>
              <a:rPr lang="en-US" sz="3600" b="1" dirty="0" smtClean="0">
                <a:solidFill>
                  <a:schemeClr val="tx1"/>
                </a:solidFill>
              </a:rPr>
              <a:t>ß receptors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Pure antagonists or with partial agonist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Reduce heart rate and contractility and then COP and O2 consumption.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Decrease renin secretion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More evident on exercise than at rest</a:t>
            </a:r>
            <a:endParaRPr lang="ar-IQ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91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Classification of Beta blockers according to pharmacokinetic properties:</a:t>
            </a:r>
            <a:endParaRPr lang="ar-IQ" sz="36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556792"/>
            <a:ext cx="8820472" cy="5040560"/>
          </a:xfrm>
        </p:spPr>
        <p:txBody>
          <a:bodyPr>
            <a:normAutofit/>
          </a:bodyPr>
          <a:lstStyle/>
          <a:p>
            <a:pPr marL="514350" indent="-514350" algn="l" rtl="0">
              <a:buNone/>
            </a:pPr>
            <a:r>
              <a:rPr lang="en-US" sz="3600" b="1" dirty="0" smtClean="0"/>
              <a:t>1. </a:t>
            </a:r>
            <a:r>
              <a:rPr lang="en-US" sz="3600" b="1" dirty="0" smtClean="0">
                <a:solidFill>
                  <a:srgbClr val="FF0000"/>
                </a:solidFill>
              </a:rPr>
              <a:t>Lipid soluble:</a:t>
            </a:r>
            <a:r>
              <a:rPr lang="en-US" sz="3600" b="1" dirty="0" smtClean="0"/>
              <a:t> </a:t>
            </a:r>
            <a:r>
              <a:rPr lang="en-US" sz="3600" b="1" dirty="0" smtClean="0"/>
              <a:t>Propranolol</a:t>
            </a:r>
            <a:r>
              <a:rPr lang="en-US" sz="3600" b="1" dirty="0" smtClean="0"/>
              <a:t>, metoprolol</a:t>
            </a:r>
          </a:p>
          <a:p>
            <a:pPr marL="0" indent="0" algn="l" rtl="0">
              <a:buNone/>
            </a:pPr>
            <a:r>
              <a:rPr lang="en-US" sz="3600" b="1" dirty="0" smtClean="0"/>
              <a:t>- Undergo extensive first pass metabolism, large </a:t>
            </a:r>
            <a:r>
              <a:rPr lang="en-US" sz="3600" b="1" dirty="0" err="1" smtClean="0"/>
              <a:t>V</a:t>
            </a:r>
            <a:r>
              <a:rPr lang="en-US" sz="2400" b="1" dirty="0" err="1" smtClean="0"/>
              <a:t>d</a:t>
            </a:r>
            <a:r>
              <a:rPr lang="en-US" sz="3600" b="1" dirty="0" smtClean="0"/>
              <a:t> ,cross cell </a:t>
            </a:r>
            <a:r>
              <a:rPr lang="en-US" sz="3600" b="1" dirty="0" err="1" smtClean="0"/>
              <a:t>mb</a:t>
            </a:r>
            <a:r>
              <a:rPr lang="en-US" sz="3600" b="1" dirty="0" smtClean="0"/>
              <a:t> and enter CNS readily</a:t>
            </a:r>
            <a:endParaRPr lang="en-US" sz="3600" b="1" dirty="0"/>
          </a:p>
          <a:p>
            <a:pPr marL="514350" indent="-514350" algn="l" rtl="0">
              <a:buNone/>
            </a:pPr>
            <a:r>
              <a:rPr lang="en-US" sz="3600" b="1" dirty="0" smtClean="0"/>
              <a:t>2</a:t>
            </a:r>
            <a:r>
              <a:rPr lang="en-US" sz="3600" b="1" dirty="0" smtClean="0">
                <a:solidFill>
                  <a:srgbClr val="FF0000"/>
                </a:solidFill>
              </a:rPr>
              <a:t>. Water soluble:</a:t>
            </a:r>
            <a:r>
              <a:rPr lang="en-US" sz="3600" b="1" dirty="0" smtClean="0"/>
              <a:t> </a:t>
            </a:r>
            <a:r>
              <a:rPr lang="en-US" sz="3600" b="1" dirty="0"/>
              <a:t>A</a:t>
            </a:r>
            <a:r>
              <a:rPr lang="en-US" sz="3600" b="1" dirty="0" smtClean="0"/>
              <a:t>tenolol</a:t>
            </a:r>
            <a:endParaRPr lang="en-US" sz="3600" b="1" dirty="0" smtClean="0"/>
          </a:p>
          <a:p>
            <a:pPr marL="0" indent="0" algn="l" rtl="0">
              <a:buNone/>
            </a:pPr>
            <a:r>
              <a:rPr lang="en-US" sz="3600" b="1" dirty="0" smtClean="0"/>
              <a:t>- Less liver metabolism, excreted unchanged by kidney, prolonged effect in renal failure.</a:t>
            </a:r>
          </a:p>
          <a:p>
            <a:pPr marL="0" indent="0" algn="l" rtl="0">
              <a:buNone/>
            </a:pPr>
            <a:r>
              <a:rPr lang="en-US" sz="3600" b="1" dirty="0" smtClean="0"/>
              <a:t>- Less distribution and penetration to CNS</a:t>
            </a:r>
          </a:p>
        </p:txBody>
      </p:sp>
    </p:spTree>
    <p:extLst>
      <p:ext uri="{BB962C8B-B14F-4D97-AF65-F5344CB8AC3E}">
        <p14:creationId xmlns:p14="http://schemas.microsoft.com/office/powerpoint/2010/main" val="157851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Intrinsic </a:t>
            </a:r>
            <a:r>
              <a:rPr lang="en-US" sz="3600" b="1" dirty="0" err="1" smtClean="0">
                <a:solidFill>
                  <a:srgbClr val="FF0000"/>
                </a:solidFill>
              </a:rPr>
              <a:t>sympathomimetic</a:t>
            </a:r>
            <a:r>
              <a:rPr lang="en-US" sz="3600" b="1" dirty="0" smtClean="0">
                <a:solidFill>
                  <a:srgbClr val="FF0000"/>
                </a:solidFill>
              </a:rPr>
              <a:t> (partial agonist)</a:t>
            </a:r>
            <a:endParaRPr lang="ar-IQ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764704"/>
            <a:ext cx="8820472" cy="5904656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 err="1" smtClean="0"/>
              <a:t>P</a:t>
            </a:r>
            <a:r>
              <a:rPr lang="en-US" sz="3600" b="1" dirty="0" err="1" smtClean="0"/>
              <a:t>indolol</a:t>
            </a:r>
            <a:r>
              <a:rPr lang="en-US" sz="3600" b="1" dirty="0"/>
              <a:t> </a:t>
            </a:r>
            <a:r>
              <a:rPr lang="en-US" sz="3600" b="1" dirty="0" smtClean="0"/>
              <a:t>h</a:t>
            </a:r>
            <a:r>
              <a:rPr lang="en-US" sz="3600" b="1" dirty="0" smtClean="0"/>
              <a:t>ave </a:t>
            </a:r>
            <a:r>
              <a:rPr lang="en-US" sz="3600" b="1" dirty="0" smtClean="0"/>
              <a:t>both antagonist and weak agonist </a:t>
            </a:r>
            <a:r>
              <a:rPr lang="en-US" sz="3600" b="1" dirty="0" smtClean="0"/>
              <a:t>action. Cause </a:t>
            </a:r>
            <a:r>
              <a:rPr lang="en-US" sz="3600" b="1" dirty="0" smtClean="0"/>
              <a:t>less fall in resting HR, less effective in angina.</a:t>
            </a:r>
          </a:p>
          <a:p>
            <a:pPr algn="l" rtl="0">
              <a:buFontTx/>
              <a:buChar char="-"/>
            </a:pPr>
            <a:r>
              <a:rPr lang="en-US" sz="3600" b="1" dirty="0" smtClean="0"/>
              <a:t>Less rebound effect on withdrawal, less up-regulation of receptors. </a:t>
            </a:r>
          </a:p>
          <a:p>
            <a:pPr algn="l" rtl="0">
              <a:buFontTx/>
              <a:buChar char="-"/>
            </a:pPr>
            <a:r>
              <a:rPr lang="en-US" sz="3600" b="1" dirty="0" smtClean="0">
                <a:solidFill>
                  <a:srgbClr val="FF0000"/>
                </a:solidFill>
              </a:rPr>
              <a:t>Abrupt withdrawal of ß blockers causes severe tachycardia due to up-regulation of receptors. With dangerous effect in angina. </a:t>
            </a:r>
            <a:r>
              <a:rPr lang="en-US" sz="3600" b="1" dirty="0" err="1" smtClean="0">
                <a:solidFill>
                  <a:srgbClr val="FF0000"/>
                </a:solidFill>
              </a:rPr>
              <a:t>Pindolol</a:t>
            </a:r>
            <a:r>
              <a:rPr lang="en-US" sz="3600" b="1" dirty="0" smtClean="0">
                <a:solidFill>
                  <a:srgbClr val="FF0000"/>
                </a:solidFill>
              </a:rPr>
              <a:t> causes less withdrawal effect?.</a:t>
            </a:r>
          </a:p>
        </p:txBody>
      </p:sp>
    </p:spTree>
    <p:extLst>
      <p:ext uri="{BB962C8B-B14F-4D97-AF65-F5344CB8AC3E}">
        <p14:creationId xmlns:p14="http://schemas.microsoft.com/office/powerpoint/2010/main" val="159190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Classification according to </a:t>
            </a:r>
            <a:br>
              <a:rPr lang="en-US" b="1" dirty="0" smtClean="0"/>
            </a:br>
            <a:r>
              <a:rPr lang="en-US" b="1" dirty="0" smtClean="0"/>
              <a:t>receptor selectivity: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5256584"/>
          </a:xfrm>
        </p:spPr>
        <p:txBody>
          <a:bodyPr>
            <a:normAutofit/>
          </a:bodyPr>
          <a:lstStyle/>
          <a:p>
            <a:pPr marL="514350" indent="-514350" algn="l" rtl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1. β1 selective (cardio-selective): </a:t>
            </a:r>
            <a:r>
              <a:rPr lang="en-US" sz="3600" b="1" u="sng" dirty="0" smtClean="0"/>
              <a:t>a</a:t>
            </a:r>
            <a:r>
              <a:rPr lang="en-US" sz="3600" b="1" dirty="0" smtClean="0"/>
              <a:t>tenolol, </a:t>
            </a:r>
            <a:r>
              <a:rPr lang="en-US" sz="3600" b="1" u="sng" dirty="0" smtClean="0"/>
              <a:t>m</a:t>
            </a:r>
            <a:r>
              <a:rPr lang="en-US" sz="3600" b="1" dirty="0" smtClean="0"/>
              <a:t>etoprolol, </a:t>
            </a:r>
            <a:r>
              <a:rPr lang="en-US" sz="3600" b="1" u="sng" dirty="0" err="1" smtClean="0"/>
              <a:t>b</a:t>
            </a:r>
            <a:r>
              <a:rPr lang="en-US" sz="3600" b="1" dirty="0" err="1" smtClean="0"/>
              <a:t>isoprolol</a:t>
            </a:r>
            <a:r>
              <a:rPr lang="en-US" sz="3600" b="1" dirty="0" smtClean="0"/>
              <a:t>, </a:t>
            </a:r>
            <a:r>
              <a:rPr lang="en-US" sz="3600" b="1" u="sng" dirty="0" err="1" smtClean="0"/>
              <a:t>n</a:t>
            </a:r>
            <a:r>
              <a:rPr lang="en-US" sz="3600" b="1" dirty="0" err="1" smtClean="0"/>
              <a:t>ebivolol</a:t>
            </a:r>
            <a:r>
              <a:rPr lang="en-US" sz="3600" b="1" dirty="0" smtClean="0"/>
              <a:t> (A-N)</a:t>
            </a:r>
          </a:p>
          <a:p>
            <a:pPr algn="l" rtl="0">
              <a:buFontTx/>
              <a:buChar char="-"/>
            </a:pPr>
            <a:r>
              <a:rPr lang="en-US" sz="3600" b="1" dirty="0" smtClean="0"/>
              <a:t>High affinity to cardiac B1 receptors at low dose</a:t>
            </a:r>
          </a:p>
          <a:p>
            <a:pPr marL="0" indent="0" algn="l" rtl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2.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Non-</a:t>
            </a:r>
            <a:r>
              <a:rPr lang="en-US" sz="3600" b="1" dirty="0" err="1" smtClean="0">
                <a:solidFill>
                  <a:srgbClr val="FF0000"/>
                </a:solidFill>
              </a:rPr>
              <a:t>slective</a:t>
            </a:r>
            <a:r>
              <a:rPr lang="en-US" sz="3600" b="1" dirty="0" smtClean="0">
                <a:solidFill>
                  <a:srgbClr val="FF0000"/>
                </a:solidFill>
              </a:rPr>
              <a:t> β blockers: </a:t>
            </a:r>
            <a:r>
              <a:rPr lang="en-US" sz="3600" b="1" dirty="0" smtClean="0"/>
              <a:t>propranolol, </a:t>
            </a:r>
            <a:r>
              <a:rPr lang="en-US" sz="3600" b="1" dirty="0" err="1" smtClean="0"/>
              <a:t>oxprenolol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pindolol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timolol</a:t>
            </a:r>
            <a:r>
              <a:rPr lang="en-US" sz="3600" b="1" dirty="0"/>
              <a:t> </a:t>
            </a:r>
            <a:r>
              <a:rPr lang="en-US" sz="3600" b="1" dirty="0" smtClean="0"/>
              <a:t>(O-W</a:t>
            </a:r>
            <a:r>
              <a:rPr lang="en-US" sz="3600" b="1" dirty="0" smtClean="0"/>
              <a:t>)</a:t>
            </a:r>
          </a:p>
          <a:p>
            <a:pPr marL="0" indent="0" algn="l" rtl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3.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Non-selective β-</a:t>
            </a:r>
            <a:r>
              <a:rPr lang="en-US" sz="3600" b="1" dirty="0" err="1" smtClean="0">
                <a:solidFill>
                  <a:srgbClr val="FF0000"/>
                </a:solidFill>
              </a:rPr>
              <a:t>blokers</a:t>
            </a:r>
            <a:r>
              <a:rPr lang="en-US" sz="3600" b="1" dirty="0" smtClean="0">
                <a:solidFill>
                  <a:srgbClr val="FF0000"/>
                </a:solidFill>
              </a:rPr>
              <a:t> with </a:t>
            </a:r>
            <a:r>
              <a:rPr lang="el-GR" sz="3600" b="1" dirty="0" smtClean="0">
                <a:solidFill>
                  <a:srgbClr val="FF0000"/>
                </a:solidFill>
              </a:rPr>
              <a:t>α</a:t>
            </a:r>
            <a:r>
              <a:rPr lang="en-US" sz="3600" b="1" dirty="0" smtClean="0">
                <a:solidFill>
                  <a:srgbClr val="FF0000"/>
                </a:solidFill>
              </a:rPr>
              <a:t>-blocker: </a:t>
            </a:r>
            <a:r>
              <a:rPr lang="en-US" sz="3600" b="1" dirty="0" smtClean="0"/>
              <a:t>labetalol, </a:t>
            </a:r>
            <a:r>
              <a:rPr lang="en-US" sz="3600" b="1" dirty="0" smtClean="0"/>
              <a:t>carvedilol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84429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/>
            <a:r>
              <a:rPr lang="en-US" sz="3600" b="1" dirty="0" err="1">
                <a:solidFill>
                  <a:srgbClr val="FF0000"/>
                </a:solidFill>
              </a:rPr>
              <a:t>Nebivolol</a:t>
            </a:r>
            <a:r>
              <a:rPr lang="en-US" sz="3600" b="1" dirty="0">
                <a:solidFill>
                  <a:prstClr val="black"/>
                </a:solidFill>
              </a:rPr>
              <a:t> has </a:t>
            </a:r>
            <a:r>
              <a:rPr lang="en-US" sz="3600" b="1" dirty="0" err="1">
                <a:solidFill>
                  <a:prstClr val="black"/>
                </a:solidFill>
              </a:rPr>
              <a:t>vasodilating</a:t>
            </a:r>
            <a:r>
              <a:rPr lang="en-US" sz="3600" b="1" dirty="0">
                <a:solidFill>
                  <a:prstClr val="black"/>
                </a:solidFill>
              </a:rPr>
              <a:t> action in addition to dose-dependent β1-selective antagonism</a:t>
            </a:r>
            <a:r>
              <a:rPr lang="en-US" sz="3600" dirty="0">
                <a:solidFill>
                  <a:prstClr val="black"/>
                </a:solidFill>
              </a:rPr>
              <a:t> (release of nitric oxide from vascular endothelium</a:t>
            </a:r>
            <a:r>
              <a:rPr lang="en-US" sz="3600" dirty="0" smtClean="0">
                <a:solidFill>
                  <a:prstClr val="black"/>
                </a:solidFill>
              </a:rPr>
              <a:t>)</a:t>
            </a:r>
            <a:endParaRPr 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144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differences between selective and non-selective β blockers: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Autofit/>
          </a:bodyPr>
          <a:lstStyle/>
          <a:p>
            <a:pPr algn="l" rtl="0"/>
            <a:r>
              <a:rPr lang="en-US" sz="3600" b="1" dirty="0" smtClean="0"/>
              <a:t>β1 blockers cause less bronchoconstriction.</a:t>
            </a:r>
          </a:p>
          <a:p>
            <a:pPr algn="l" rtl="0"/>
            <a:r>
              <a:rPr lang="en-US" sz="3600" b="1" dirty="0" smtClean="0"/>
              <a:t>β1 blockers can be used in diabetics</a:t>
            </a:r>
          </a:p>
          <a:p>
            <a:pPr algn="l" rtl="0"/>
            <a:r>
              <a:rPr lang="en-US" sz="3600" b="1" dirty="0" smtClean="0"/>
              <a:t>Non-selective β blockers→ more lipid disturbances</a:t>
            </a:r>
          </a:p>
          <a:p>
            <a:pPr algn="l" rtl="0"/>
            <a:r>
              <a:rPr lang="en-US" sz="3600" b="1" dirty="0" smtClean="0"/>
              <a:t>Both classes can precipitate </a:t>
            </a:r>
            <a:r>
              <a:rPr lang="en-US" sz="3600" b="1" dirty="0" smtClean="0"/>
              <a:t>acute heart failure</a:t>
            </a:r>
            <a:endParaRPr lang="en-US" sz="3600" b="1" dirty="0" smtClean="0"/>
          </a:p>
          <a:p>
            <a:pPr algn="l" rtl="0"/>
            <a:r>
              <a:rPr lang="en-US" sz="3600" b="1" dirty="0" smtClean="0"/>
              <a:t>Selective β blockers </a:t>
            </a:r>
            <a:r>
              <a:rPr lang="en-US" sz="3600" b="1" dirty="0" err="1" smtClean="0"/>
              <a:t>bisoprolol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metoprolol</a:t>
            </a:r>
            <a:r>
              <a:rPr lang="en-US" sz="3600" b="1" dirty="0" smtClean="0"/>
              <a:t> as well as </a:t>
            </a:r>
            <a:r>
              <a:rPr lang="en-US" sz="3600" b="1" dirty="0" err="1" smtClean="0"/>
              <a:t>carvedilol</a:t>
            </a:r>
            <a:r>
              <a:rPr lang="en-US" sz="3600" b="1" dirty="0" smtClean="0"/>
              <a:t>: used for stable chronic HF.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39812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MCQ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525963"/>
          </a:xfrm>
        </p:spPr>
        <p:txBody>
          <a:bodyPr/>
          <a:lstStyle/>
          <a:p>
            <a:pPr algn="l" rtl="0">
              <a:buNone/>
            </a:pPr>
            <a:r>
              <a:rPr lang="en-US" sz="3600" b="1" dirty="0" smtClean="0"/>
              <a:t>The following beta blocker is </a:t>
            </a:r>
            <a:r>
              <a:rPr lang="en-US" sz="3600" b="1" dirty="0" err="1" smtClean="0"/>
              <a:t>cardioselective</a:t>
            </a:r>
            <a:r>
              <a:rPr lang="en-US" sz="3600" b="1" dirty="0" smtClean="0"/>
              <a:t>: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err="1" smtClean="0"/>
              <a:t>Propranolol</a:t>
            </a:r>
            <a:r>
              <a:rPr lang="en-US" b="1" dirty="0" smtClean="0"/>
              <a:t> 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err="1" smtClean="0"/>
              <a:t>Oxprenolol</a:t>
            </a:r>
            <a:r>
              <a:rPr lang="en-US" b="1" dirty="0" smtClean="0"/>
              <a:t>  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err="1" smtClean="0"/>
              <a:t>Carvedilol</a:t>
            </a:r>
            <a:r>
              <a:rPr lang="en-US" b="1" dirty="0" smtClean="0"/>
              <a:t> 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err="1" smtClean="0"/>
              <a:t>Timolol</a:t>
            </a:r>
            <a:r>
              <a:rPr lang="en-US" b="1" dirty="0" smtClean="0"/>
              <a:t> 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err="1"/>
              <a:t>B</a:t>
            </a:r>
            <a:r>
              <a:rPr lang="en-US" b="1" dirty="0" err="1" smtClean="0"/>
              <a:t>isoprolol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Clinical uses of </a:t>
            </a:r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b="1" dirty="0" smtClean="0">
                <a:solidFill>
                  <a:srgbClr val="FF0000"/>
                </a:solidFill>
              </a:rPr>
              <a:t>eta blockers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925144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 smtClean="0">
                <a:solidFill>
                  <a:srgbClr val="FF0000"/>
                </a:solidFill>
              </a:rPr>
              <a:t>CVS</a:t>
            </a:r>
            <a:r>
              <a:rPr lang="en-US" sz="3600" b="1" dirty="0" smtClean="0"/>
              <a:t>: angina pectoris, </a:t>
            </a:r>
            <a:r>
              <a:rPr lang="en-US" sz="3600" b="1" dirty="0" err="1" smtClean="0"/>
              <a:t>hypertensio</a:t>
            </a:r>
            <a:r>
              <a:rPr lang="en-US" sz="3600" b="1" dirty="0" smtClean="0"/>
              <a:t>, myocardial infarction, </a:t>
            </a:r>
            <a:r>
              <a:rPr lang="en-US" sz="3600" b="1" dirty="0"/>
              <a:t>a</a:t>
            </a:r>
            <a:r>
              <a:rPr lang="en-US" sz="3600" b="1" dirty="0" smtClean="0"/>
              <a:t>rrhythmias, chronic stable heart failure</a:t>
            </a:r>
            <a:endParaRPr lang="en-US" sz="3600" b="1" dirty="0" smtClean="0"/>
          </a:p>
          <a:p>
            <a:pPr algn="l" rtl="0"/>
            <a:r>
              <a:rPr lang="en-US" sz="3600" b="1" dirty="0" smtClean="0">
                <a:solidFill>
                  <a:srgbClr val="FF0000"/>
                </a:solidFill>
              </a:rPr>
              <a:t>Endocrine</a:t>
            </a:r>
            <a:r>
              <a:rPr lang="en-US" sz="3600" b="1" dirty="0" smtClean="0"/>
              <a:t>: </a:t>
            </a:r>
            <a:r>
              <a:rPr lang="en-US" sz="3600" b="1" dirty="0" smtClean="0"/>
              <a:t>hyperthyroidism</a:t>
            </a:r>
          </a:p>
          <a:p>
            <a:pPr algn="l" rtl="0"/>
            <a:r>
              <a:rPr lang="en-US" sz="3600" b="1" dirty="0" smtClean="0">
                <a:solidFill>
                  <a:srgbClr val="FF0000"/>
                </a:solidFill>
              </a:rPr>
              <a:t>CNS</a:t>
            </a:r>
            <a:r>
              <a:rPr lang="en-US" sz="3600" b="1" dirty="0" smtClean="0"/>
              <a:t>: anxiety, migraine prophylaxis, essential tremor, alcohol and opioid withdrawal.</a:t>
            </a:r>
          </a:p>
          <a:p>
            <a:pPr algn="l" rtl="0"/>
            <a:r>
              <a:rPr lang="en-US" sz="3600" b="1" dirty="0" smtClean="0">
                <a:solidFill>
                  <a:srgbClr val="FF0000"/>
                </a:solidFill>
              </a:rPr>
              <a:t>Eye</a:t>
            </a:r>
            <a:r>
              <a:rPr lang="en-US" sz="3600" b="1" dirty="0" smtClean="0"/>
              <a:t>: </a:t>
            </a:r>
            <a:r>
              <a:rPr lang="en-US" sz="3600" b="1" dirty="0" smtClean="0"/>
              <a:t>glaucoma </a:t>
            </a:r>
            <a:r>
              <a:rPr lang="en-US" sz="3600" b="1" dirty="0" smtClean="0"/>
              <a:t>(</a:t>
            </a:r>
            <a:r>
              <a:rPr lang="en-US" sz="3600" b="1" dirty="0" err="1" smtClean="0"/>
              <a:t>timolol</a:t>
            </a:r>
            <a:r>
              <a:rPr lang="en-US" sz="3600" b="1" dirty="0" smtClean="0"/>
              <a:t> eye drops)</a:t>
            </a:r>
            <a:endParaRPr lang="ar-IQ" sz="3600" b="1" dirty="0"/>
          </a:p>
        </p:txBody>
      </p:sp>
    </p:spTree>
    <p:extLst>
      <p:ext uri="{BB962C8B-B14F-4D97-AF65-F5344CB8AC3E}">
        <p14:creationId xmlns:p14="http://schemas.microsoft.com/office/powerpoint/2010/main" val="289414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Adverse effects of β blockers</a:t>
            </a:r>
            <a:endParaRPr lang="ar-IQ" sz="40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805264"/>
          </a:xfrm>
        </p:spPr>
        <p:txBody>
          <a:bodyPr>
            <a:normAutofit fontScale="92500" lnSpcReduction="10000"/>
          </a:bodyPr>
          <a:lstStyle/>
          <a:p>
            <a:pPr marL="514350" indent="-514350" algn="l" rtl="0">
              <a:buFont typeface="+mj-lt"/>
              <a:buAutoNum type="arabicPeriod"/>
            </a:pPr>
            <a:r>
              <a:rPr lang="en-US" b="1" dirty="0" err="1" smtClean="0"/>
              <a:t>Bronchoconstriction</a:t>
            </a:r>
            <a:endParaRPr lang="en-US" b="1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Acute </a:t>
            </a:r>
            <a:r>
              <a:rPr lang="en-US" b="1" dirty="0"/>
              <a:t>c</a:t>
            </a:r>
            <a:r>
              <a:rPr lang="en-US" b="1" dirty="0" smtClean="0"/>
              <a:t>ardiac </a:t>
            </a:r>
            <a:r>
              <a:rPr lang="en-US" b="1" dirty="0" smtClean="0"/>
              <a:t>failure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Exercise intolerance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Cold extremities, intermittent claudication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Reduced metabolism and drug elimination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Hypoglycemia in non-selective </a:t>
            </a:r>
          </a:p>
          <a:p>
            <a:pPr marL="514350" indent="-514350"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Delayed recovery from hypoglycemia </a:t>
            </a:r>
          </a:p>
          <a:p>
            <a:pPr marL="514350" indent="-514350" algn="l" rtl="0">
              <a:buNone/>
            </a:pPr>
            <a:r>
              <a:rPr lang="en-US" b="1" dirty="0" smtClean="0"/>
              <a:t>patient may </a:t>
            </a:r>
            <a:r>
              <a:rPr lang="en-US" b="1" dirty="0" smtClean="0">
                <a:solidFill>
                  <a:srgbClr val="FF0000"/>
                </a:solidFill>
              </a:rPr>
              <a:t>miss warning symptoms(anxiety, palpitation) except sweating?. (cholinergic)</a:t>
            </a:r>
          </a:p>
          <a:p>
            <a:pPr marL="514350" indent="-514350" algn="l" rtl="0">
              <a:buNone/>
            </a:pPr>
            <a:r>
              <a:rPr lang="en-US" b="1" dirty="0" smtClean="0"/>
              <a:t>7. Intrauterine growth retardation but not </a:t>
            </a:r>
            <a:r>
              <a:rPr lang="en-US" b="1" dirty="0" err="1" smtClean="0"/>
              <a:t>teratogenic</a:t>
            </a:r>
            <a:endParaRPr lang="ar-IQ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124744"/>
          </a:xfrm>
        </p:spPr>
        <p:txBody>
          <a:bodyPr>
            <a:normAutofit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a. Prazosin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820472" cy="5400600"/>
          </a:xfrm>
        </p:spPr>
        <p:txBody>
          <a:bodyPr>
            <a:normAutofit lnSpcReduction="10000"/>
          </a:bodyPr>
          <a:lstStyle/>
          <a:p>
            <a:pPr marL="457200" indent="-457200" algn="l" rtl="0"/>
            <a:r>
              <a:rPr lang="en-US" b="1" dirty="0" smtClean="0">
                <a:solidFill>
                  <a:schemeClr val="tx1"/>
                </a:solidFill>
              </a:rPr>
              <a:t>Blocks </a:t>
            </a:r>
            <a:r>
              <a:rPr lang="el-GR" b="1" dirty="0" smtClean="0">
                <a:solidFill>
                  <a:schemeClr val="tx1"/>
                </a:solidFill>
              </a:rPr>
              <a:t>α</a:t>
            </a:r>
            <a:r>
              <a:rPr lang="en-US" b="1" dirty="0" smtClean="0">
                <a:solidFill>
                  <a:schemeClr val="tx1"/>
                </a:solidFill>
              </a:rPr>
              <a:t>1 receptors causing </a:t>
            </a:r>
            <a:r>
              <a:rPr lang="en-US" b="1" dirty="0" err="1" smtClean="0">
                <a:solidFill>
                  <a:schemeClr val="tx1"/>
                </a:solidFill>
              </a:rPr>
              <a:t>vasodilation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Uses: Hypertension, BPH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SE: </a:t>
            </a:r>
          </a:p>
          <a:p>
            <a:pPr marL="457200" indent="-457200" algn="l" rtl="0"/>
            <a:r>
              <a:rPr lang="en-US" b="1" dirty="0" smtClean="0">
                <a:solidFill>
                  <a:srgbClr val="FF0000"/>
                </a:solidFill>
              </a:rPr>
              <a:t>-Postural hypotension (dizziness). 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- First dose effect: </a:t>
            </a:r>
          </a:p>
          <a:p>
            <a:pPr algn="l" rtl="0"/>
            <a:r>
              <a:rPr lang="en-US" b="1" dirty="0">
                <a:solidFill>
                  <a:schemeClr val="tx1"/>
                </a:solidFill>
              </a:rPr>
              <a:t>E</a:t>
            </a:r>
            <a:r>
              <a:rPr lang="en-US" b="1" dirty="0" smtClean="0">
                <a:solidFill>
                  <a:schemeClr val="tx1"/>
                </a:solidFill>
              </a:rPr>
              <a:t>xaggerated postural hypotension causes syncope (fainting</a:t>
            </a:r>
            <a:r>
              <a:rPr lang="en-US" b="1" dirty="0" smtClean="0">
                <a:solidFill>
                  <a:schemeClr val="tx1"/>
                </a:solidFill>
              </a:rPr>
              <a:t>).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 rtl="0"/>
            <a:r>
              <a:rPr lang="en-US" b="1" dirty="0" smtClean="0">
                <a:solidFill>
                  <a:schemeClr val="tx1"/>
                </a:solidFill>
              </a:rPr>
              <a:t>Small dose at bedtime to reduce such effect.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-reflex tachycardia, nasal congestion, inhibition of ejaculation.</a:t>
            </a:r>
          </a:p>
          <a:p>
            <a:pPr algn="l" rtl="0"/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27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936104"/>
          </a:xfrm>
        </p:spPr>
        <p:txBody>
          <a:bodyPr>
            <a:normAutofit/>
          </a:bodyPr>
          <a:lstStyle/>
          <a:p>
            <a:r>
              <a:rPr lang="en-US" dirty="0" smtClean="0"/>
              <a:t>MCQ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6237312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b="1" dirty="0" smtClean="0"/>
              <a:t>75-year-old </a:t>
            </a:r>
            <a:r>
              <a:rPr lang="en-US" b="1" dirty="0" smtClean="0"/>
              <a:t>patient </a:t>
            </a:r>
            <a:r>
              <a:rPr lang="en-US" b="1" dirty="0" smtClean="0"/>
              <a:t>with multiple comorbidities is to receive a β-blocker. For which of the following conditions are β-blockers are</a:t>
            </a:r>
            <a:r>
              <a:rPr lang="en-US" b="1" i="1" dirty="0" smtClean="0"/>
              <a:t> contraindicated?</a:t>
            </a:r>
          </a:p>
          <a:p>
            <a:pPr algn="l" rtl="0">
              <a:buNone/>
            </a:pPr>
            <a:r>
              <a:rPr lang="en-US" b="1" dirty="0" smtClean="0"/>
              <a:t>(A) Acute arrhythmias during surgery</a:t>
            </a:r>
          </a:p>
          <a:p>
            <a:pPr algn="l" rtl="0">
              <a:buNone/>
            </a:pPr>
            <a:r>
              <a:rPr lang="en-US" b="1" dirty="0" smtClean="0"/>
              <a:t>(B) Angina pectoris</a:t>
            </a:r>
          </a:p>
          <a:p>
            <a:pPr algn="l" rtl="0">
              <a:buNone/>
            </a:pPr>
            <a:r>
              <a:rPr lang="en-US" b="1" dirty="0" smtClean="0"/>
              <a:t>(C) Chronic heart failure</a:t>
            </a:r>
          </a:p>
          <a:p>
            <a:pPr algn="l" rtl="0">
              <a:buNone/>
            </a:pPr>
            <a:r>
              <a:rPr lang="en-US" b="1" dirty="0" smtClean="0"/>
              <a:t>(D) Hypertension</a:t>
            </a:r>
          </a:p>
          <a:p>
            <a:pPr algn="l" rtl="0">
              <a:buNone/>
            </a:pPr>
            <a:r>
              <a:rPr lang="en-US" b="1" dirty="0" smtClean="0"/>
              <a:t>(E) </a:t>
            </a:r>
            <a:r>
              <a:rPr lang="en-US" b="1" dirty="0" smtClean="0"/>
              <a:t>Recurrent hypoglycemia </a:t>
            </a:r>
            <a:r>
              <a:rPr lang="en-US" b="1" dirty="0" smtClean="0"/>
              <a:t>in diabetes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β </a:t>
            </a:r>
            <a:r>
              <a:rPr lang="en-US" b="1" dirty="0" smtClean="0">
                <a:solidFill>
                  <a:srgbClr val="FF0000"/>
                </a:solidFill>
              </a:rPr>
              <a:t>blockers mask </a:t>
            </a:r>
            <a:r>
              <a:rPr lang="en-US" b="1" dirty="0" smtClean="0">
                <a:solidFill>
                  <a:srgbClr val="FF0000"/>
                </a:solidFill>
              </a:rPr>
              <a:t>the signs of hypoglycemia and are potentially hazardous in diabetic patients.  </a:t>
            </a:r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is the role of </a:t>
            </a:r>
            <a:r>
              <a:rPr lang="el-GR" b="1" dirty="0" smtClean="0">
                <a:solidFill>
                  <a:srgbClr val="FF0000"/>
                </a:solidFill>
              </a:rPr>
              <a:t>β-</a:t>
            </a:r>
            <a:r>
              <a:rPr lang="en-US" b="1" dirty="0" smtClean="0">
                <a:solidFill>
                  <a:srgbClr val="FF0000"/>
                </a:solidFill>
              </a:rPr>
              <a:t>blockers in HF?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b="1" dirty="0" smtClean="0"/>
              <a:t>β-blockers decrease myocardial contractility (negative </a:t>
            </a:r>
            <a:r>
              <a:rPr lang="en-US" b="1" dirty="0" err="1" smtClean="0"/>
              <a:t>inotropic</a:t>
            </a:r>
            <a:r>
              <a:rPr lang="en-US" b="1" dirty="0" smtClean="0"/>
              <a:t>) and may worsen acute/unstable heart failure. </a:t>
            </a:r>
          </a:p>
          <a:p>
            <a:pPr algn="l" rtl="0"/>
            <a:r>
              <a:rPr lang="en-US" b="1" dirty="0" smtClean="0"/>
              <a:t>β–blockers is recommended for chronic stable HF.</a:t>
            </a:r>
          </a:p>
          <a:p>
            <a:pPr algn="l" rtl="0"/>
            <a:r>
              <a:rPr lang="en-US" b="1" dirty="0" smtClean="0"/>
              <a:t>β–blockers was shown to improve survival in heart failure &amp; reduce risk of death by arrhythmias. This seems to be due to the following effects:</a:t>
            </a:r>
          </a:p>
          <a:p>
            <a:pPr algn="l" rtl="0">
              <a:buNone/>
            </a:pPr>
            <a:r>
              <a:rPr lang="en-US" b="1" dirty="0" smtClean="0"/>
              <a:t>1.blocking the overactive sympathetic activity </a:t>
            </a:r>
          </a:p>
          <a:p>
            <a:pPr algn="l" rtl="0">
              <a:buNone/>
            </a:pPr>
            <a:r>
              <a:rPr lang="en-US" b="1" dirty="0" smtClean="0"/>
              <a:t>2.Reverse/prevent cardiac remodeling &amp; hypertrophy.</a:t>
            </a:r>
          </a:p>
          <a:p>
            <a:pPr algn="l" rtl="0">
              <a:buNone/>
            </a:pPr>
            <a:r>
              <a:rPr lang="en-US" b="1" dirty="0" smtClean="0"/>
              <a:t>3. Reduce </a:t>
            </a:r>
            <a:r>
              <a:rPr lang="en-US" b="1" dirty="0" err="1" smtClean="0"/>
              <a:t>renin</a:t>
            </a:r>
            <a:r>
              <a:rPr lang="en-US" b="1" dirty="0" smtClean="0"/>
              <a:t> release</a:t>
            </a:r>
          </a:p>
          <a:p>
            <a:pPr algn="l" rtl="0"/>
            <a:r>
              <a:rPr lang="en-US" b="1" dirty="0" smtClean="0"/>
              <a:t>Commonly used ß-blockers in HF include </a:t>
            </a:r>
            <a:r>
              <a:rPr lang="en-US" b="1" dirty="0" err="1" smtClean="0"/>
              <a:t>carvedilol</a:t>
            </a:r>
            <a:r>
              <a:rPr lang="en-US" b="1" dirty="0" smtClean="0"/>
              <a:t>, </a:t>
            </a:r>
            <a:r>
              <a:rPr lang="en-US" b="1" dirty="0" err="1" smtClean="0"/>
              <a:t>bisoprolol</a:t>
            </a:r>
            <a:r>
              <a:rPr lang="en-US" b="1" dirty="0" smtClean="0"/>
              <a:t> and </a:t>
            </a:r>
            <a:r>
              <a:rPr lang="en-US" b="1" dirty="0" err="1" smtClean="0"/>
              <a:t>metoprolol</a:t>
            </a:r>
            <a:r>
              <a:rPr lang="en-US" b="1" dirty="0" smtClean="0"/>
              <a:t>.</a:t>
            </a: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Why non-selective ß blockers are better to be avoided in diabetic patient ?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340768"/>
            <a:ext cx="8892480" cy="5112568"/>
          </a:xfrm>
        </p:spPr>
        <p:txBody>
          <a:bodyPr>
            <a:normAutofit fontScale="92500" lnSpcReduction="10000"/>
          </a:bodyPr>
          <a:lstStyle/>
          <a:p>
            <a:pPr marL="514350" indent="-514350" algn="l" rtl="0">
              <a:buFont typeface="Arial" pitchFamily="34" charset="0"/>
              <a:buAutoNum type="arabicPeriod"/>
            </a:pPr>
            <a:r>
              <a:rPr lang="en-US" sz="3900" b="1" dirty="0" smtClean="0"/>
              <a:t>Patients may miss warning symptoms (anxiety, palpitation) except sweating. </a:t>
            </a:r>
          </a:p>
          <a:p>
            <a:pPr marL="514350" indent="-514350" algn="l" rtl="0">
              <a:buFont typeface="Arial" pitchFamily="34" charset="0"/>
              <a:buAutoNum type="arabicPeriod"/>
            </a:pPr>
            <a:r>
              <a:rPr lang="el-GR" sz="3900" b="1" dirty="0" smtClean="0"/>
              <a:t>β</a:t>
            </a:r>
            <a:r>
              <a:rPr lang="en-US" sz="3900" b="1" dirty="0" smtClean="0"/>
              <a:t> blockers → ↓</a:t>
            </a:r>
            <a:r>
              <a:rPr lang="en-US" sz="3900" b="1" dirty="0" err="1" smtClean="0"/>
              <a:t>glycogenolysis</a:t>
            </a:r>
            <a:r>
              <a:rPr lang="en-US" sz="3900" b="1" dirty="0" smtClean="0"/>
              <a:t>  &amp; ↓glucagon (→ hypoglycemia)</a:t>
            </a:r>
          </a:p>
          <a:p>
            <a:pPr marL="514350" indent="-514350" algn="l" rtl="0">
              <a:buFont typeface="Arial" pitchFamily="34" charset="0"/>
              <a:buAutoNum type="arabicPeriod"/>
            </a:pPr>
            <a:r>
              <a:rPr lang="en-US" sz="3900" b="1" dirty="0" smtClean="0"/>
              <a:t>Prevent the counter-regulatory effects of </a:t>
            </a:r>
            <a:r>
              <a:rPr lang="en-US" sz="3900" b="1" dirty="0" err="1" smtClean="0"/>
              <a:t>catecholamines</a:t>
            </a:r>
            <a:endParaRPr lang="en-US" sz="3900" b="1" dirty="0" smtClean="0"/>
          </a:p>
          <a:p>
            <a:pPr marL="514350" indent="-514350" algn="l" rtl="0">
              <a:buFont typeface="Arial" pitchFamily="34" charset="0"/>
              <a:buAutoNum type="arabicPeriod"/>
            </a:pPr>
            <a:r>
              <a:rPr lang="en-US" sz="3900" b="1" dirty="0" smtClean="0"/>
              <a:t>Delayed recovery from hypoglycemia.</a:t>
            </a:r>
          </a:p>
          <a:p>
            <a:pPr marL="514350" indent="-514350" algn="l" rtl="0">
              <a:buFont typeface="Arial" pitchFamily="34" charset="0"/>
              <a:buAutoNum type="arabicPeriod"/>
            </a:pPr>
            <a:r>
              <a:rPr lang="en-US" sz="3900" b="1" dirty="0" smtClean="0"/>
              <a:t>Non-selective ß blockers cause more lipid disturbances. ↑triglycerides, ↓HDL</a:t>
            </a:r>
          </a:p>
          <a:p>
            <a:pPr marL="514350" indent="-514350" algn="l" rtl="0">
              <a:buAutoNum type="arabicPeriod"/>
            </a:pPr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err="1" smtClean="0">
                <a:solidFill>
                  <a:srgbClr val="FF0000"/>
                </a:solidFill>
              </a:rPr>
              <a:t>Propranolol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en-US" b="1" dirty="0" err="1" smtClean="0">
                <a:solidFill>
                  <a:srgbClr val="FF0000"/>
                </a:solidFill>
              </a:rPr>
              <a:t>Inderal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525963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/>
              <a:t>Non-selective, t</a:t>
            </a:r>
            <a:r>
              <a:rPr lang="en-US" sz="2000" b="1" dirty="0" smtClean="0"/>
              <a:t>1/2</a:t>
            </a:r>
            <a:r>
              <a:rPr lang="en-US" b="1" dirty="0" smtClean="0"/>
              <a:t> 3-6 hrs</a:t>
            </a:r>
          </a:p>
          <a:p>
            <a:pPr algn="l" rtl="0"/>
            <a:r>
              <a:rPr lang="en-US" b="1" dirty="0" smtClean="0"/>
              <a:t>Lipid sol., extensive fist pass met.</a:t>
            </a:r>
          </a:p>
          <a:p>
            <a:pPr algn="l" rtl="0"/>
            <a:r>
              <a:rPr lang="en-US" b="1" dirty="0" smtClean="0"/>
              <a:t>Reduce HR, contractility and conduction.</a:t>
            </a:r>
          </a:p>
          <a:p>
            <a:pPr algn="l" rtl="0"/>
            <a:r>
              <a:rPr lang="en-US" b="1" dirty="0" smtClean="0"/>
              <a:t>Suppress </a:t>
            </a:r>
            <a:r>
              <a:rPr lang="en-US" b="1" dirty="0" err="1" smtClean="0"/>
              <a:t>renin</a:t>
            </a:r>
            <a:endParaRPr lang="en-US" b="1" dirty="0" smtClean="0"/>
          </a:p>
          <a:p>
            <a:pPr algn="l" rtl="0"/>
            <a:r>
              <a:rPr lang="en-US" b="1" dirty="0" err="1" smtClean="0"/>
              <a:t>Bronchoconstriction</a:t>
            </a:r>
            <a:endParaRPr lang="en-US" b="1" dirty="0" smtClean="0"/>
          </a:p>
          <a:p>
            <a:pPr algn="l" rtl="0"/>
            <a:r>
              <a:rPr lang="en-US" b="1" dirty="0" smtClean="0"/>
              <a:t>Vasoconstriction</a:t>
            </a:r>
          </a:p>
          <a:p>
            <a:pPr algn="l" rtl="0"/>
            <a:r>
              <a:rPr lang="en-US" b="1" dirty="0" smtClean="0"/>
              <a:t>Inhibit </a:t>
            </a:r>
            <a:r>
              <a:rPr lang="en-US" b="1" dirty="0" err="1" smtClean="0"/>
              <a:t>glycogenolysis</a:t>
            </a:r>
            <a:r>
              <a:rPr lang="en-US" b="1" dirty="0" smtClean="0"/>
              <a:t> ( causing hypoglycemia)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Therapeutic uses of </a:t>
            </a:r>
            <a:r>
              <a:rPr lang="en-US" sz="4000" b="1" dirty="0" err="1" smtClean="0">
                <a:solidFill>
                  <a:srgbClr val="FF0000"/>
                </a:solidFill>
              </a:rPr>
              <a:t>propanolol</a:t>
            </a:r>
            <a:endParaRPr lang="ar-IQ" sz="40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 smtClean="0"/>
              <a:t>Hypertension</a:t>
            </a:r>
          </a:p>
          <a:p>
            <a:pPr algn="l" rtl="0"/>
            <a:r>
              <a:rPr lang="en-US" sz="3600" b="1" dirty="0" smtClean="0"/>
              <a:t>Angina pectoris</a:t>
            </a:r>
          </a:p>
          <a:p>
            <a:pPr algn="l" rtl="0"/>
            <a:r>
              <a:rPr lang="en-US" sz="3600" b="1" dirty="0" smtClean="0"/>
              <a:t>Cardiac arrhythmias</a:t>
            </a:r>
          </a:p>
          <a:p>
            <a:pPr algn="l" rtl="0"/>
            <a:r>
              <a:rPr lang="en-US" sz="3600" b="1" dirty="0" smtClean="0"/>
              <a:t>Myocardial infarction</a:t>
            </a:r>
          </a:p>
          <a:p>
            <a:pPr algn="l" rtl="0"/>
            <a:r>
              <a:rPr lang="en-US" sz="3600" b="1" dirty="0" smtClean="0"/>
              <a:t>Migraine prophylaxis</a:t>
            </a:r>
          </a:p>
          <a:p>
            <a:pPr algn="l" rtl="0"/>
            <a:r>
              <a:rPr lang="en-US" sz="3600" b="1" dirty="0" smtClean="0"/>
              <a:t>Stage fright</a:t>
            </a:r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Adverse effects of </a:t>
            </a:r>
            <a:r>
              <a:rPr lang="en-US" b="1" dirty="0" err="1" smtClean="0">
                <a:solidFill>
                  <a:srgbClr val="FF0000"/>
                </a:solidFill>
              </a:rPr>
              <a:t>propranolol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 err="1" smtClean="0"/>
              <a:t>Bradycardia</a:t>
            </a:r>
            <a:r>
              <a:rPr lang="en-US" sz="3600" b="1" dirty="0" smtClean="0"/>
              <a:t>, AV block, HF</a:t>
            </a:r>
          </a:p>
          <a:p>
            <a:pPr algn="l" rtl="0"/>
            <a:r>
              <a:rPr lang="en-US" sz="3600" b="1" dirty="0" smtClean="0"/>
              <a:t>Rebound cardiac effect on withdrawal </a:t>
            </a:r>
          </a:p>
          <a:p>
            <a:pPr algn="l" rtl="0"/>
            <a:r>
              <a:rPr lang="en-US" sz="3600" b="1" dirty="0" err="1" smtClean="0"/>
              <a:t>Bronchocostriction</a:t>
            </a:r>
            <a:endParaRPr lang="en-US" sz="3600" b="1" dirty="0" smtClean="0"/>
          </a:p>
          <a:p>
            <a:pPr algn="l" rtl="0"/>
            <a:r>
              <a:rPr lang="en-US" sz="3600" b="1" dirty="0" smtClean="0"/>
              <a:t>Inhibition of </a:t>
            </a:r>
            <a:r>
              <a:rPr lang="en-US" sz="3600" b="1" dirty="0" err="1" smtClean="0"/>
              <a:t>glycogenolysis</a:t>
            </a:r>
            <a:r>
              <a:rPr lang="en-US" sz="3600" b="1" dirty="0" smtClean="0"/>
              <a:t> (hypoglycemia)</a:t>
            </a:r>
          </a:p>
          <a:p>
            <a:pPr algn="l" rtl="0"/>
            <a:r>
              <a:rPr lang="en-US" sz="3600" b="1" dirty="0" smtClean="0"/>
              <a:t>Depression, insomnia, nightmares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5184576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b="1" dirty="0" smtClean="0"/>
              <a:t>About beta blockers, all the following are true except.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smtClean="0"/>
              <a:t>Causes exercise intolerance 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smtClean="0"/>
              <a:t>May induce </a:t>
            </a:r>
            <a:r>
              <a:rPr lang="en-US" b="1" dirty="0" err="1" smtClean="0"/>
              <a:t>bronchocostriction</a:t>
            </a:r>
            <a:r>
              <a:rPr lang="en-US" b="1" dirty="0" smtClean="0"/>
              <a:t> 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smtClean="0"/>
              <a:t>May induce </a:t>
            </a:r>
            <a:r>
              <a:rPr lang="en-US" b="1" dirty="0" err="1" smtClean="0"/>
              <a:t>renin</a:t>
            </a:r>
            <a:r>
              <a:rPr lang="en-US" b="1" dirty="0" smtClean="0"/>
              <a:t> release 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smtClean="0"/>
              <a:t>Missing warning symptoms of hypoglycemia.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smtClean="0"/>
              <a:t>Propranolol is exposed to extensive first pass metabolism.</a:t>
            </a:r>
            <a:endParaRPr lang="ar-IQ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Atenolol (Tenormin)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 marL="514350" indent="-514350" algn="l" rtl="0"/>
            <a:r>
              <a:rPr lang="en-US" b="1" dirty="0" smtClean="0"/>
              <a:t>Cardioselective, t</a:t>
            </a:r>
            <a:r>
              <a:rPr lang="en-US" sz="2400" b="1" dirty="0" smtClean="0"/>
              <a:t>1/2</a:t>
            </a:r>
            <a:r>
              <a:rPr lang="en-US" b="1" dirty="0" smtClean="0"/>
              <a:t> 6-9 h (once daily)</a:t>
            </a:r>
          </a:p>
          <a:p>
            <a:pPr marL="514350" indent="-514350" algn="l" rtl="0"/>
            <a:r>
              <a:rPr lang="en-US" b="1" dirty="0" smtClean="0"/>
              <a:t>Water sol, 90% excreted by kidney </a:t>
            </a:r>
          </a:p>
          <a:p>
            <a:pPr marL="514350" indent="-514350" algn="l" rtl="0"/>
            <a:r>
              <a:rPr lang="en-US" b="1" dirty="0" smtClean="0"/>
              <a:t>Less CNS effect, Less bronchocostriction</a:t>
            </a:r>
          </a:p>
          <a:p>
            <a:pPr marL="514350" indent="-514350" algn="l" rtl="0"/>
            <a:r>
              <a:rPr lang="en-US" b="1" dirty="0" smtClean="0"/>
              <a:t>Not interfere with glycogenolysis</a:t>
            </a:r>
          </a:p>
          <a:p>
            <a:pPr marL="514350" indent="-514350" algn="ctr" rtl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Metoprolol</a:t>
            </a:r>
          </a:p>
          <a:p>
            <a:pPr marL="514350" indent="-514350" algn="l" rtl="0"/>
            <a:r>
              <a:rPr lang="en-US" b="1" dirty="0" smtClean="0"/>
              <a:t>Cardioselective, </a:t>
            </a:r>
            <a:r>
              <a:rPr lang="en-US" sz="2800" b="1" dirty="0" smtClean="0"/>
              <a:t>t</a:t>
            </a:r>
            <a:r>
              <a:rPr lang="en-US" sz="2400" b="1" dirty="0" smtClean="0"/>
              <a:t>1l2</a:t>
            </a:r>
            <a:r>
              <a:rPr lang="en-US" sz="2800" b="1" dirty="0" smtClean="0"/>
              <a:t> 3-4 </a:t>
            </a:r>
            <a:r>
              <a:rPr lang="en-US" b="1" dirty="0" smtClean="0"/>
              <a:t>h (twice daily)</a:t>
            </a:r>
          </a:p>
          <a:p>
            <a:pPr marL="514350" indent="-514350" algn="l" rtl="0"/>
            <a:r>
              <a:rPr lang="en-US" b="1" dirty="0" smtClean="0"/>
              <a:t>Moderately lipid sol.</a:t>
            </a:r>
          </a:p>
          <a:p>
            <a:pPr marL="514350" indent="-514350"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Timolol: </a:t>
            </a:r>
            <a:r>
              <a:rPr lang="en-US" b="1" dirty="0" smtClean="0"/>
              <a:t>non-selective, topical to decrease IOP in glaucoma. Decrease aqueous humor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Labetalol</a:t>
            </a:r>
            <a:r>
              <a:rPr lang="en-US" b="1" dirty="0" smtClean="0">
                <a:solidFill>
                  <a:srgbClr val="FF0000"/>
                </a:solidFill>
              </a:rPr>
              <a:t> and </a:t>
            </a:r>
            <a:r>
              <a:rPr lang="en-US" b="1" dirty="0" err="1" smtClean="0">
                <a:solidFill>
                  <a:srgbClr val="FF0000"/>
                </a:solidFill>
              </a:rPr>
              <a:t>Carvedilol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600" b="1" dirty="0" smtClean="0"/>
              <a:t>Combined beta and alpha 1 blockers</a:t>
            </a:r>
          </a:p>
          <a:p>
            <a:pPr algn="l" rtl="0"/>
            <a:r>
              <a:rPr lang="en-US" sz="3600" b="1" dirty="0" smtClean="0"/>
              <a:t>Peripheral </a:t>
            </a:r>
            <a:r>
              <a:rPr lang="en-US" sz="3600" b="1" dirty="0" err="1" smtClean="0"/>
              <a:t>vasodilation</a:t>
            </a:r>
            <a:r>
              <a:rPr lang="en-US" sz="3600" b="1" dirty="0" smtClean="0"/>
              <a:t>, reduce BP</a:t>
            </a:r>
          </a:p>
          <a:p>
            <a:pPr algn="l" rtl="0"/>
            <a:r>
              <a:rPr lang="en-US" sz="3600" b="1" dirty="0" err="1" smtClean="0"/>
              <a:t>Carvedilol</a:t>
            </a:r>
            <a:r>
              <a:rPr lang="en-US" sz="3600" b="1" dirty="0" smtClean="0"/>
              <a:t> useful in HF</a:t>
            </a:r>
            <a:r>
              <a:rPr lang="en-US" sz="3600" dirty="0" smtClean="0"/>
              <a:t>. Shown to reduce mortality in heart failure.</a:t>
            </a:r>
          </a:p>
          <a:p>
            <a:pPr algn="l" rtl="0"/>
            <a:r>
              <a:rPr lang="en-US" sz="3600" b="1" dirty="0" err="1" smtClean="0"/>
              <a:t>Labetalol</a:t>
            </a:r>
            <a:r>
              <a:rPr lang="en-US" sz="3600" b="1" dirty="0" smtClean="0"/>
              <a:t> useful in emergency HT and HT in pregnancy</a:t>
            </a:r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600" b="1" dirty="0" smtClean="0"/>
              <a:t>Which of the following B-blockers would you suggest for female patient with HT and less likely to worsen her asthma?.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sz="3600" b="1" dirty="0" err="1" smtClean="0"/>
              <a:t>Propranolol</a:t>
            </a:r>
            <a:endParaRPr lang="en-US" sz="3600" b="1" dirty="0" smtClean="0"/>
          </a:p>
          <a:p>
            <a:pPr marL="514350" indent="-514350" algn="l" rtl="0">
              <a:buFont typeface="+mj-lt"/>
              <a:buAutoNum type="alphaUcPeriod"/>
            </a:pPr>
            <a:r>
              <a:rPr lang="en-US" sz="3600" b="1" dirty="0" err="1" smtClean="0"/>
              <a:t>Metoprolol</a:t>
            </a:r>
            <a:endParaRPr lang="en-US" sz="3600" b="1" dirty="0" smtClean="0"/>
          </a:p>
          <a:p>
            <a:pPr marL="514350" indent="-514350" algn="l" rtl="0">
              <a:buFont typeface="+mj-lt"/>
              <a:buAutoNum type="alphaUcPeriod"/>
            </a:pPr>
            <a:r>
              <a:rPr lang="en-US" sz="3600" b="1" dirty="0" smtClean="0"/>
              <a:t>Labetalol</a:t>
            </a:r>
            <a:endParaRPr lang="en-US" sz="3600" b="1" dirty="0" smtClean="0"/>
          </a:p>
          <a:p>
            <a:pPr marL="514350" indent="-514350" algn="l" rtl="0">
              <a:buFont typeface="+mj-lt"/>
              <a:buAutoNum type="alphaUcPeriod"/>
            </a:pPr>
            <a:r>
              <a:rPr lang="en-US" sz="3600" b="1" dirty="0" err="1" smtClean="0"/>
              <a:t>Oxprenolol</a:t>
            </a:r>
            <a:r>
              <a:rPr lang="en-US" sz="3600" b="1" dirty="0" smtClean="0"/>
              <a:t>  </a:t>
            </a:r>
            <a:endParaRPr lang="ar-IQ" sz="3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b. </a:t>
            </a:r>
            <a:r>
              <a:rPr lang="en-US" b="1" dirty="0" err="1" smtClean="0">
                <a:solidFill>
                  <a:srgbClr val="FF0000"/>
                </a:solidFill>
              </a:rPr>
              <a:t>Doxazosin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980728"/>
            <a:ext cx="8892480" cy="5616624"/>
          </a:xfrm>
        </p:spPr>
        <p:txBody>
          <a:bodyPr>
            <a:normAutofit/>
          </a:bodyPr>
          <a:lstStyle/>
          <a:p>
            <a:pPr algn="l">
              <a:buNone/>
              <a:defRPr/>
            </a:pPr>
            <a:r>
              <a:rPr lang="en-US" b="1" dirty="0" smtClean="0"/>
              <a:t>Selective α1 blocker, given once daily, t</a:t>
            </a:r>
            <a:r>
              <a:rPr lang="en-US" b="1" baseline="-25000" dirty="0" smtClean="0"/>
              <a:t>1/2 </a:t>
            </a:r>
            <a:r>
              <a:rPr lang="en-US" b="1" dirty="0" smtClean="0"/>
              <a:t>= 8h. </a:t>
            </a:r>
          </a:p>
          <a:p>
            <a:pPr algn="l">
              <a:buNone/>
              <a:defRPr/>
            </a:pPr>
            <a:r>
              <a:rPr lang="en-US" b="1" dirty="0" smtClean="0"/>
              <a:t>The first dose effect is much less marked, although it is still advisable to start patients with small dose.</a:t>
            </a:r>
            <a:endParaRPr lang="en-US" dirty="0" smtClean="0"/>
          </a:p>
          <a:p>
            <a:pPr algn="l">
              <a:buNone/>
              <a:defRPr/>
            </a:pPr>
            <a:r>
              <a:rPr lang="en-US" b="1" u="sng" dirty="0" smtClean="0">
                <a:solidFill>
                  <a:srgbClr val="FF0000"/>
                </a:solidFill>
              </a:rPr>
              <a:t>Uses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algn="l">
              <a:buNone/>
              <a:defRPr/>
            </a:pPr>
            <a:r>
              <a:rPr lang="en-US" b="1" dirty="0" smtClean="0"/>
              <a:t>1.hypertension</a:t>
            </a:r>
            <a:endParaRPr lang="en-US" dirty="0" smtClean="0"/>
          </a:p>
          <a:p>
            <a:pPr algn="l">
              <a:buNone/>
              <a:defRPr/>
            </a:pPr>
            <a:r>
              <a:rPr lang="en-US" b="1" dirty="0" smtClean="0"/>
              <a:t>2.benign prostatic hypertrophy</a:t>
            </a:r>
            <a:endParaRPr lang="en-US" dirty="0" smtClean="0"/>
          </a:p>
          <a:p>
            <a:pPr algn="l">
              <a:buNone/>
              <a:defRPr/>
            </a:pPr>
            <a:r>
              <a:rPr lang="en-US" b="1" u="sng" dirty="0" smtClean="0">
                <a:solidFill>
                  <a:srgbClr val="FF0000"/>
                </a:solidFill>
              </a:rPr>
              <a:t>Adverse effects</a:t>
            </a:r>
            <a:endParaRPr lang="en-US" dirty="0" smtClean="0">
              <a:solidFill>
                <a:srgbClr val="FF0000"/>
              </a:solidFill>
            </a:endParaRPr>
          </a:p>
          <a:p>
            <a:pPr algn="l">
              <a:buNone/>
              <a:defRPr/>
            </a:pPr>
            <a:r>
              <a:rPr lang="en-US" b="1" dirty="0" smtClean="0"/>
              <a:t>Postural hypotension, reflex tachycardia, nasal congestion, inhibition of ejaculation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600" b="1" dirty="0" smtClean="0"/>
              <a:t>Before prescribing a beta-blocking  drug, you should ask the patient for having the following problems except:</a:t>
            </a:r>
          </a:p>
          <a:p>
            <a:pPr marL="514350" lvl="0" indent="-514350" algn="l" rtl="0">
              <a:buFont typeface="+mj-lt"/>
              <a:buAutoNum type="alphaUcPeriod"/>
            </a:pPr>
            <a:r>
              <a:rPr lang="en-US" sz="3600" b="1" dirty="0"/>
              <a:t>D</a:t>
            </a:r>
            <a:r>
              <a:rPr lang="en-US" sz="3600" b="1" dirty="0" smtClean="0"/>
              <a:t>iabetes </a:t>
            </a:r>
            <a:r>
              <a:rPr lang="en-US" sz="3600" b="1" dirty="0" smtClean="0"/>
              <a:t>mellitus</a:t>
            </a:r>
          </a:p>
          <a:p>
            <a:pPr marL="514350" lvl="0" indent="-514350" algn="l" rtl="0">
              <a:buFont typeface="+mj-lt"/>
              <a:buAutoNum type="alphaUcPeriod"/>
            </a:pPr>
            <a:r>
              <a:rPr lang="en-US" sz="3600" b="1" dirty="0" smtClean="0"/>
              <a:t>Bronchial asthma</a:t>
            </a:r>
          </a:p>
          <a:p>
            <a:pPr marL="514350" lvl="0" indent="-514350" algn="l" rtl="0">
              <a:buFont typeface="+mj-lt"/>
              <a:buAutoNum type="alphaUcPeriod"/>
            </a:pPr>
            <a:r>
              <a:rPr lang="en-US" sz="3600" b="1" dirty="0" smtClean="0"/>
              <a:t>Tremor</a:t>
            </a:r>
          </a:p>
          <a:p>
            <a:pPr marL="514350" lvl="0" indent="-514350" algn="l" rtl="0">
              <a:buFont typeface="+mj-lt"/>
              <a:buAutoNum type="alphaUcPeriod"/>
            </a:pPr>
            <a:r>
              <a:rPr lang="en-US" sz="3600" b="1" dirty="0" smtClean="0"/>
              <a:t>Heart failure</a:t>
            </a:r>
          </a:p>
          <a:p>
            <a:pPr marL="514350" lvl="0" indent="-514350" algn="l" rtl="0">
              <a:buFont typeface="+mj-lt"/>
              <a:buAutoNum type="alphaUcPeriod"/>
            </a:pPr>
            <a:r>
              <a:rPr lang="en-US" sz="3600" b="1" dirty="0" smtClean="0"/>
              <a:t>Exercise intolerance</a:t>
            </a:r>
          </a:p>
          <a:p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c. </a:t>
            </a:r>
            <a:r>
              <a:rPr lang="en-US" b="1" dirty="0" err="1" smtClean="0">
                <a:solidFill>
                  <a:srgbClr val="FF0000"/>
                </a:solidFill>
              </a:rPr>
              <a:t>Tamsulosin</a:t>
            </a:r>
            <a:r>
              <a:rPr lang="en-US" b="1" dirty="0" smtClean="0"/>
              <a:t> 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3600" b="1" dirty="0" err="1" smtClean="0">
                <a:solidFill>
                  <a:srgbClr val="FF0000"/>
                </a:solidFill>
              </a:rPr>
              <a:t>Tamsulosin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slective</a:t>
            </a:r>
            <a:r>
              <a:rPr lang="en-US" sz="3600" b="1" dirty="0" smtClean="0"/>
              <a:t> α1A blocker </a:t>
            </a:r>
          </a:p>
          <a:p>
            <a:pPr algn="l" rtl="0">
              <a:buNone/>
            </a:pPr>
            <a:r>
              <a:rPr lang="en-US" sz="3600" b="1" dirty="0" smtClean="0"/>
              <a:t>Has less effect on blood vessels (α1B), more selective for bladder neck and prostate and is </a:t>
            </a:r>
            <a:r>
              <a:rPr lang="en-US" sz="3600" b="1" dirty="0" smtClean="0">
                <a:solidFill>
                  <a:srgbClr val="FF0000"/>
                </a:solidFill>
              </a:rPr>
              <a:t>the best for BPH</a:t>
            </a:r>
            <a:r>
              <a:rPr lang="en-US" sz="3600" b="1" dirty="0" smtClean="0"/>
              <a:t>. </a:t>
            </a:r>
          </a:p>
          <a:p>
            <a:endParaRPr lang="ar-IQ" sz="3600" dirty="0" smtClean="0"/>
          </a:p>
          <a:p>
            <a:pPr algn="l" rtl="0"/>
            <a:r>
              <a:rPr lang="en-US" sz="3600" b="1" dirty="0" smtClean="0">
                <a:solidFill>
                  <a:srgbClr val="FF0000"/>
                </a:solidFill>
              </a:rPr>
              <a:t>Selective </a:t>
            </a:r>
            <a:r>
              <a:rPr lang="el-GR" sz="3600" b="1" dirty="0" smtClean="0">
                <a:solidFill>
                  <a:srgbClr val="FF0000"/>
                </a:solidFill>
              </a:rPr>
              <a:t>α</a:t>
            </a:r>
            <a:r>
              <a:rPr lang="en-US" sz="3600" b="1" dirty="0" smtClean="0">
                <a:solidFill>
                  <a:srgbClr val="FF0000"/>
                </a:solidFill>
              </a:rPr>
              <a:t>2-blockers</a:t>
            </a:r>
            <a:r>
              <a:rPr lang="en-US" sz="3600" b="1" dirty="0" smtClean="0"/>
              <a:t>—Yohimbine is α2-selective competitive antagonists. Used primarily in research applications. </a:t>
            </a:r>
            <a:r>
              <a:rPr lang="en-US" sz="3600" dirty="0" smtClean="0"/>
              <a:t>Obsolete use for erectile dysfunction 	</a:t>
            </a:r>
          </a:p>
          <a:p>
            <a:pPr algn="l" rtl="0"/>
            <a:endParaRPr lang="ar-IQ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6608" y="1"/>
            <a:ext cx="7772400" cy="90872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Non-selective alpha blockers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836712"/>
            <a:ext cx="8892480" cy="6021288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Phentolamine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Competitive non selective alpha blocker. Used for hypertensive crisis of </a:t>
            </a:r>
            <a:r>
              <a:rPr lang="en-US" sz="3600" b="1" dirty="0" err="1" smtClean="0">
                <a:solidFill>
                  <a:schemeClr val="tx1"/>
                </a:solidFill>
              </a:rPr>
              <a:t>phaeochromacytoma</a:t>
            </a:r>
            <a:r>
              <a:rPr lang="en-US" sz="3600" b="1" dirty="0" smtClean="0">
                <a:solidFill>
                  <a:schemeClr val="tx1"/>
                </a:solidFill>
              </a:rPr>
              <a:t>.</a:t>
            </a:r>
          </a:p>
          <a:p>
            <a:pPr algn="l" rtl="0"/>
            <a:r>
              <a:rPr lang="en-US" sz="3600" b="1" dirty="0" smtClean="0">
                <a:solidFill>
                  <a:schemeClr val="tx1"/>
                </a:solidFill>
              </a:rPr>
              <a:t>Produces greater reflex tachycardia than selective </a:t>
            </a:r>
            <a:r>
              <a:rPr lang="en-US" sz="3600" b="1" dirty="0" smtClean="0">
                <a:solidFill>
                  <a:prstClr val="black"/>
                </a:solidFill>
              </a:rPr>
              <a:t>α</a:t>
            </a:r>
            <a:r>
              <a:rPr lang="en-US" sz="3600" b="1" dirty="0" smtClean="0">
                <a:solidFill>
                  <a:schemeClr val="tx1"/>
                </a:solidFill>
              </a:rPr>
              <a:t>1 blockers, why? (</a:t>
            </a:r>
            <a:r>
              <a:rPr lang="en-US" sz="3600" b="1" dirty="0" smtClean="0">
                <a:solidFill>
                  <a:prstClr val="black"/>
                </a:solidFill>
              </a:rPr>
              <a:t>α2 blocking)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rtl="0"/>
            <a:r>
              <a:rPr lang="en-US" sz="3600" b="1" dirty="0" err="1" smtClean="0">
                <a:solidFill>
                  <a:srgbClr val="FF0000"/>
                </a:solidFill>
              </a:rPr>
              <a:t>Phenoxybenzamine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3600" b="1" dirty="0" smtClean="0">
                <a:solidFill>
                  <a:schemeClr val="tx1"/>
                </a:solidFill>
              </a:rPr>
              <a:t>Irreversible uncompetitive non selective alpha blocker. Effect last 2 days. Used </a:t>
            </a:r>
            <a:r>
              <a:rPr lang="en-US" sz="3600" b="1" dirty="0">
                <a:solidFill>
                  <a:schemeClr val="tx1"/>
                </a:solidFill>
              </a:rPr>
              <a:t>in </a:t>
            </a:r>
            <a:r>
              <a:rPr lang="en-US" sz="3600" b="1" dirty="0" err="1" smtClean="0">
                <a:solidFill>
                  <a:schemeClr val="tx1"/>
                </a:solidFill>
              </a:rPr>
              <a:t>phaeochromacytoma</a:t>
            </a:r>
            <a:r>
              <a:rPr lang="en-US" sz="3600" b="1" dirty="0" smtClean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683568" y="40466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342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Adrenaline reversal effect</a:t>
            </a:r>
            <a:r>
              <a:rPr lang="en-US" b="1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145435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 smtClean="0"/>
              <a:t>All α-adrenergic blockers reverse α agonist actions of adrenaline (</a:t>
            </a:r>
            <a:r>
              <a:rPr lang="en-US" sz="3600" b="1" dirty="0" err="1" smtClean="0"/>
              <a:t>vasocostric</a:t>
            </a:r>
            <a:r>
              <a:rPr lang="en-US" sz="3600" b="1" dirty="0" smtClean="0"/>
              <a:t>. &amp; HT).</a:t>
            </a:r>
          </a:p>
          <a:p>
            <a:pPr algn="l" rtl="0"/>
            <a:r>
              <a:rPr lang="en-US" sz="3600" b="1" dirty="0" smtClean="0"/>
              <a:t>Adrenaline has significant β2 agonist effect (vasodilatation &amp; hypotension).</a:t>
            </a:r>
            <a:endParaRPr lang="en-US" sz="3600" dirty="0" smtClean="0"/>
          </a:p>
          <a:p>
            <a:pPr algn="l" rtl="0"/>
            <a:r>
              <a:rPr lang="en-US" sz="3600" b="1" dirty="0" smtClean="0"/>
              <a:t>Therefore, in the presence of α blocker especially non-selective α1 &amp;2 ?, the blood pressure decreases in response to adrenaline.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MCQ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052735"/>
            <a:ext cx="8363272" cy="5480411"/>
          </a:xfrm>
        </p:spPr>
        <p:txBody>
          <a:bodyPr>
            <a:normAutofit/>
          </a:bodyPr>
          <a:lstStyle/>
          <a:p>
            <a:pPr marL="742950" lvl="0" indent="-742950" algn="l" rtl="0">
              <a:buNone/>
            </a:pPr>
            <a:r>
              <a:rPr lang="en-US" sz="3600" b="1" dirty="0" smtClean="0"/>
              <a:t>70 year old patient was recently diagnosed as hypertensive. He got fall and hip fracture after taking his treatment.  The most likely drug is</a:t>
            </a:r>
            <a:r>
              <a:rPr lang="en-US" sz="3600" b="1" dirty="0" smtClean="0"/>
              <a:t>:</a:t>
            </a:r>
            <a:endParaRPr lang="en-US" sz="3600" b="1" dirty="0" smtClean="0"/>
          </a:p>
          <a:p>
            <a:pPr marL="742950" lvl="0" indent="-742950" algn="l" rtl="0">
              <a:buFont typeface="+mj-lt"/>
              <a:buAutoNum type="alphaUcPeriod"/>
            </a:pPr>
            <a:r>
              <a:rPr lang="en-US" sz="3600" b="1" dirty="0" smtClean="0"/>
              <a:t>Prazosin</a:t>
            </a:r>
          </a:p>
          <a:p>
            <a:pPr marL="742950" lvl="0" indent="-742950" algn="l" rtl="0">
              <a:buFont typeface="+mj-lt"/>
              <a:buAutoNum type="alphaUcPeriod"/>
            </a:pPr>
            <a:r>
              <a:rPr lang="en-US" sz="3600" b="1" dirty="0" smtClean="0"/>
              <a:t>Methyldopa </a:t>
            </a:r>
          </a:p>
          <a:p>
            <a:pPr marL="742950" lvl="0" indent="-742950" algn="l" rtl="0">
              <a:buFont typeface="+mj-lt"/>
              <a:buAutoNum type="alphaUcPeriod"/>
            </a:pPr>
            <a:r>
              <a:rPr lang="en-US" sz="3600" b="1" dirty="0" err="1" smtClean="0"/>
              <a:t>Tamsulosin</a:t>
            </a:r>
            <a:r>
              <a:rPr lang="en-US" sz="3600" b="1" dirty="0" smtClean="0"/>
              <a:t> </a:t>
            </a:r>
            <a:endParaRPr lang="en-US" sz="3600" b="1" dirty="0" smtClean="0"/>
          </a:p>
          <a:p>
            <a:pPr marL="742950" lvl="0" indent="-742950" algn="l" rtl="0">
              <a:buFont typeface="+mj-lt"/>
              <a:buAutoNum type="alphaUcPeriod"/>
            </a:pPr>
            <a:r>
              <a:rPr lang="en-US" sz="3600" b="1" dirty="0" err="1" smtClean="0"/>
              <a:t>Metoprolol</a:t>
            </a:r>
            <a:endParaRPr lang="en-US" sz="3600" b="1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MCQ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877272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3600" b="1" dirty="0" smtClean="0"/>
              <a:t>A 70 year old man with overflow incontinence due to his enlarged prostate. Which of the following drugs would you suggest without significant effect on his BP?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sz="3600" b="1" dirty="0" err="1" smtClean="0"/>
              <a:t>Prazosin</a:t>
            </a:r>
            <a:endParaRPr lang="en-US" sz="3600" b="1" dirty="0" smtClean="0"/>
          </a:p>
          <a:p>
            <a:pPr marL="514350" indent="-514350" algn="l" rtl="0">
              <a:buFont typeface="+mj-lt"/>
              <a:buAutoNum type="alphaUcPeriod"/>
            </a:pPr>
            <a:r>
              <a:rPr lang="en-US" sz="3600" b="1" dirty="0" err="1" smtClean="0"/>
              <a:t>Tamsulosin</a:t>
            </a:r>
            <a:endParaRPr lang="en-US" sz="3600" b="1" dirty="0" smtClean="0"/>
          </a:p>
          <a:p>
            <a:pPr marL="514350" indent="-514350" algn="l" rtl="0">
              <a:buFont typeface="+mj-lt"/>
              <a:buAutoNum type="alphaUcPeriod"/>
            </a:pPr>
            <a:r>
              <a:rPr lang="en-US" sz="3600" b="1" dirty="0" err="1" smtClean="0"/>
              <a:t>Labetalol</a:t>
            </a:r>
            <a:r>
              <a:rPr lang="en-US" sz="3600" b="1" dirty="0" smtClean="0"/>
              <a:t> 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sz="3600" b="1" dirty="0" err="1" smtClean="0"/>
              <a:t>Doxazosin</a:t>
            </a:r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/>
              <a:t>MCQ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45 years old </a:t>
            </a:r>
            <a:r>
              <a:rPr lang="en-US" b="1" dirty="0"/>
              <a:t>hypertensive patient is well controlled </a:t>
            </a:r>
            <a:r>
              <a:rPr lang="en-US" b="1" dirty="0" smtClean="0"/>
              <a:t>on </a:t>
            </a:r>
            <a:r>
              <a:rPr lang="en-US" b="1" dirty="0" smtClean="0"/>
              <a:t>an </a:t>
            </a:r>
            <a:r>
              <a:rPr lang="en-US" b="1" dirty="0" smtClean="0"/>
              <a:t>α-blocker</a:t>
            </a:r>
            <a:r>
              <a:rPr lang="en-US" b="1" dirty="0"/>
              <a:t>. </a:t>
            </a:r>
            <a:r>
              <a:rPr lang="en-US" b="1" dirty="0" smtClean="0"/>
              <a:t>The patient received adrenaline for severe attack of asthma. Then he developed hypotension. This reversal effect of adrenalin is due to its effect on: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l-GR" b="1" dirty="0" smtClean="0"/>
              <a:t>α1</a:t>
            </a:r>
            <a:endParaRPr lang="en-US" b="1" dirty="0" smtClean="0"/>
          </a:p>
          <a:p>
            <a:pPr marL="514350" indent="-514350" algn="l" rtl="0">
              <a:buFont typeface="+mj-lt"/>
              <a:buAutoNum type="alphaUcPeriod"/>
            </a:pPr>
            <a:r>
              <a:rPr lang="el-GR" b="1" dirty="0" smtClean="0"/>
              <a:t>α</a:t>
            </a:r>
            <a:r>
              <a:rPr lang="en-US" b="1" dirty="0" smtClean="0"/>
              <a:t>2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smtClean="0"/>
              <a:t>ß1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smtClean="0"/>
              <a:t>ß2 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67115</TotalTime>
  <Words>1342</Words>
  <Application>Microsoft Office PowerPoint</Application>
  <PresentationFormat>On-screen Show (4:3)</PresentationFormat>
  <Paragraphs>187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نسق Office</vt:lpstr>
      <vt:lpstr>Sympatholytic drugs Adrenergic Antagonists Occupy adrenoceptors competitively compete with adrenaline and NA.</vt:lpstr>
      <vt:lpstr>a. Prazosin</vt:lpstr>
      <vt:lpstr>b. Doxazosin</vt:lpstr>
      <vt:lpstr>c. Tamsulosin </vt:lpstr>
      <vt:lpstr>Non-selective alpha blockers</vt:lpstr>
      <vt:lpstr>Adrenaline reversal effect </vt:lpstr>
      <vt:lpstr>MCQ</vt:lpstr>
      <vt:lpstr>MCQ</vt:lpstr>
      <vt:lpstr>MCQ</vt:lpstr>
      <vt:lpstr>MCQ</vt:lpstr>
      <vt:lpstr>Beta adrenergic antagonists Beta-blockers</vt:lpstr>
      <vt:lpstr>Classification of Beta blockers according to pharmacokinetic properties:</vt:lpstr>
      <vt:lpstr>Intrinsic sympathomimetic (partial agonist)</vt:lpstr>
      <vt:lpstr>Classification according to  receptor selectivity:</vt:lpstr>
      <vt:lpstr>PowerPoint Presentation</vt:lpstr>
      <vt:lpstr>The differences between selective and non-selective β blockers:</vt:lpstr>
      <vt:lpstr>MCQ</vt:lpstr>
      <vt:lpstr>Clinical uses of beta blockers</vt:lpstr>
      <vt:lpstr>Adverse effects of β blockers</vt:lpstr>
      <vt:lpstr>MCQ</vt:lpstr>
      <vt:lpstr>What is the role of β-blockers in HF? </vt:lpstr>
      <vt:lpstr>Why non-selective ß blockers are better to be avoided in diabetic patient ?</vt:lpstr>
      <vt:lpstr>Propranolol (Inderal)</vt:lpstr>
      <vt:lpstr>Therapeutic uses of propanolol</vt:lpstr>
      <vt:lpstr>Adverse effects of propranolol</vt:lpstr>
      <vt:lpstr>MCQ</vt:lpstr>
      <vt:lpstr>Atenolol (Tenormin)</vt:lpstr>
      <vt:lpstr>Labetalol and Carvedilol</vt:lpstr>
      <vt:lpstr>MCQ</vt:lpstr>
      <vt:lpstr>MCQ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</dc:title>
  <dc:creator>An</dc:creator>
  <cp:lastModifiedBy>AL-NABAA</cp:lastModifiedBy>
  <cp:revision>362</cp:revision>
  <dcterms:created xsi:type="dcterms:W3CDTF">2018-07-03T13:08:58Z</dcterms:created>
  <dcterms:modified xsi:type="dcterms:W3CDTF">2023-10-14T00:23:14Z</dcterms:modified>
</cp:coreProperties>
</file>